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9" r:id="rId7"/>
    <p:sldId id="265" r:id="rId8"/>
    <p:sldId id="261" r:id="rId9"/>
    <p:sldId id="262" r:id="rId10"/>
    <p:sldId id="263" r:id="rId11"/>
    <p:sldId id="266" r:id="rId12"/>
    <p:sldId id="267" r:id="rId13"/>
    <p:sldId id="270" r:id="rId14"/>
    <p:sldId id="264"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1454" y="4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9C246A-BFA9-4A66-A1E0-BDF547B1C474}" type="datetimeFigureOut">
              <a:rPr lang="en-CA" smtClean="0"/>
              <a:t>2022-12-12</a:t>
            </a:fld>
            <a:endParaRPr lang="en-CA"/>
          </a:p>
        </p:txBody>
      </p:sp>
      <p:sp>
        <p:nvSpPr>
          <p:cNvPr id="5" name="Footer Placeholder 4"/>
          <p:cNvSpPr>
            <a:spLocks noGrp="1"/>
          </p:cNvSpPr>
          <p:nvPr>
            <p:ph type="ftr" sz="quarter" idx="11"/>
          </p:nvPr>
        </p:nvSpPr>
        <p:spPr/>
        <p:txBody>
          <a:bodyPr/>
          <a:lstStyle/>
          <a:p>
            <a:endParaRPr lang="en-CA"/>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39256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9C246A-BFA9-4A66-A1E0-BDF547B1C474}" type="datetimeFigureOut">
              <a:rPr lang="en-CA" smtClean="0"/>
              <a:t>2022-12-12</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411889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9C246A-BFA9-4A66-A1E0-BDF547B1C474}" type="datetimeFigureOut">
              <a:rPr lang="en-CA" smtClean="0"/>
              <a:t>2022-12-12</a:t>
            </a:fld>
            <a:endParaRPr lang="en-CA"/>
          </a:p>
        </p:txBody>
      </p:sp>
      <p:sp>
        <p:nvSpPr>
          <p:cNvPr id="5" name="Footer Placeholder 4"/>
          <p:cNvSpPr>
            <a:spLocks noGrp="1"/>
          </p:cNvSpPr>
          <p:nvPr>
            <p:ph type="ftr" sz="quarter" idx="11"/>
          </p:nvPr>
        </p:nvSpPr>
        <p:spPr/>
        <p:txBody>
          <a:bodyPr/>
          <a:lstStyle/>
          <a:p>
            <a:endParaRPr lang="en-CA"/>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E5E221-1F77-4DDC-B4A6-E9CB74888B9B}" type="slidenum">
              <a:rPr lang="en-CA" smtClean="0"/>
              <a:t>‹#›</a:t>
            </a:fld>
            <a:endParaRPr lang="en-CA"/>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56938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59C246A-BFA9-4A66-A1E0-BDF547B1C474}" type="datetimeFigureOut">
              <a:rPr lang="en-CA" smtClean="0"/>
              <a:t>2022-12-12</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171168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59C246A-BFA9-4A66-A1E0-BDF547B1C474}" type="datetimeFigureOut">
              <a:rPr lang="en-CA" smtClean="0"/>
              <a:t>2022-12-12</a:t>
            </a:fld>
            <a:endParaRPr lang="en-CA"/>
          </a:p>
        </p:txBody>
      </p:sp>
      <p:sp>
        <p:nvSpPr>
          <p:cNvPr id="6" name="Footer Placeholder 5"/>
          <p:cNvSpPr>
            <a:spLocks noGrp="1"/>
          </p:cNvSpPr>
          <p:nvPr>
            <p:ph type="ftr" sz="quarter" idx="11"/>
          </p:nvPr>
        </p:nvSpPr>
        <p:spPr/>
        <p:txBody>
          <a:bodyPr/>
          <a:lstStyle/>
          <a:p>
            <a:endParaRPr lang="en-CA"/>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E5E221-1F77-4DDC-B4A6-E9CB74888B9B}" type="slidenum">
              <a:rPr lang="en-CA" smtClean="0"/>
              <a:t>‹#›</a:t>
            </a:fld>
            <a:endParaRPr lang="en-CA"/>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90313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59C246A-BFA9-4A66-A1E0-BDF547B1C474}" type="datetimeFigureOut">
              <a:rPr lang="en-CA" smtClean="0"/>
              <a:t>2022-12-12</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1598836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9C246A-BFA9-4A66-A1E0-BDF547B1C474}" type="datetimeFigureOut">
              <a:rPr lang="en-CA" smtClean="0"/>
              <a:t>2022-12-12</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3723845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9C246A-BFA9-4A66-A1E0-BDF547B1C474}" type="datetimeFigureOut">
              <a:rPr lang="en-CA" smtClean="0"/>
              <a:t>2022-12-12</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463474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9C246A-BFA9-4A66-A1E0-BDF547B1C474}" type="datetimeFigureOut">
              <a:rPr lang="en-CA" smtClean="0"/>
              <a:t>2022-12-12</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266792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9C246A-BFA9-4A66-A1E0-BDF547B1C474}" type="datetimeFigureOut">
              <a:rPr lang="en-CA" smtClean="0"/>
              <a:t>2022-12-12</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347707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9C246A-BFA9-4A66-A1E0-BDF547B1C474}" type="datetimeFigureOut">
              <a:rPr lang="en-CA" smtClean="0"/>
              <a:t>2022-12-12</a:t>
            </a:fld>
            <a:endParaRPr lang="en-CA"/>
          </a:p>
        </p:txBody>
      </p:sp>
      <p:sp>
        <p:nvSpPr>
          <p:cNvPr id="6" name="Footer Placeholder 5"/>
          <p:cNvSpPr>
            <a:spLocks noGrp="1"/>
          </p:cNvSpPr>
          <p:nvPr>
            <p:ph type="ftr" sz="quarter" idx="11"/>
          </p:nvPr>
        </p:nvSpPr>
        <p:spPr/>
        <p:txBody>
          <a:bodyPr/>
          <a:lstStyle/>
          <a:p>
            <a:endParaRPr lang="en-CA"/>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3365907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9C246A-BFA9-4A66-A1E0-BDF547B1C474}" type="datetimeFigureOut">
              <a:rPr lang="en-CA" smtClean="0"/>
              <a:t>2022-12-12</a:t>
            </a:fld>
            <a:endParaRPr lang="en-CA"/>
          </a:p>
        </p:txBody>
      </p:sp>
      <p:sp>
        <p:nvSpPr>
          <p:cNvPr id="8" name="Footer Placeholder 7"/>
          <p:cNvSpPr>
            <a:spLocks noGrp="1"/>
          </p:cNvSpPr>
          <p:nvPr>
            <p:ph type="ftr" sz="quarter" idx="11"/>
          </p:nvPr>
        </p:nvSpPr>
        <p:spPr/>
        <p:txBody>
          <a:bodyPr/>
          <a:lstStyle/>
          <a:p>
            <a:endParaRPr lang="en-CA"/>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114374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9C246A-BFA9-4A66-A1E0-BDF547B1C474}" type="datetimeFigureOut">
              <a:rPr lang="en-CA" smtClean="0"/>
              <a:t>2022-12-12</a:t>
            </a:fld>
            <a:endParaRPr lang="en-CA"/>
          </a:p>
        </p:txBody>
      </p:sp>
      <p:sp>
        <p:nvSpPr>
          <p:cNvPr id="4" name="Footer Placeholder 3"/>
          <p:cNvSpPr>
            <a:spLocks noGrp="1"/>
          </p:cNvSpPr>
          <p:nvPr>
            <p:ph type="ftr" sz="quarter" idx="11"/>
          </p:nvPr>
        </p:nvSpPr>
        <p:spPr/>
        <p:txBody>
          <a:bodyPr/>
          <a:lstStyle/>
          <a:p>
            <a:endParaRPr lang="en-CA"/>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3882684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9C246A-BFA9-4A66-A1E0-BDF547B1C474}" type="datetimeFigureOut">
              <a:rPr lang="en-CA" smtClean="0"/>
              <a:t>2022-12-12</a:t>
            </a:fld>
            <a:endParaRPr lang="en-CA"/>
          </a:p>
        </p:txBody>
      </p:sp>
      <p:sp>
        <p:nvSpPr>
          <p:cNvPr id="3" name="Footer Placeholder 2"/>
          <p:cNvSpPr>
            <a:spLocks noGrp="1"/>
          </p:cNvSpPr>
          <p:nvPr>
            <p:ph type="ftr" sz="quarter" idx="11"/>
          </p:nvPr>
        </p:nvSpPr>
        <p:spPr/>
        <p:txBody>
          <a:bodyPr/>
          <a:lstStyle/>
          <a:p>
            <a:endParaRPr lang="en-CA"/>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328525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9C246A-BFA9-4A66-A1E0-BDF547B1C474}" type="datetimeFigureOut">
              <a:rPr lang="en-CA" smtClean="0"/>
              <a:t>2022-12-12</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1453854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9C246A-BFA9-4A66-A1E0-BDF547B1C474}" type="datetimeFigureOut">
              <a:rPr lang="en-CA" smtClean="0"/>
              <a:t>2022-12-12</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E5E221-1F77-4DDC-B4A6-E9CB74888B9B}" type="slidenum">
              <a:rPr lang="en-CA" smtClean="0"/>
              <a:t>‹#›</a:t>
            </a:fld>
            <a:endParaRPr lang="en-CA"/>
          </a:p>
        </p:txBody>
      </p:sp>
    </p:spTree>
    <p:extLst>
      <p:ext uri="{BB962C8B-B14F-4D97-AF65-F5344CB8AC3E}">
        <p14:creationId xmlns:p14="http://schemas.microsoft.com/office/powerpoint/2010/main" val="3263227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59C246A-BFA9-4A66-A1E0-BDF547B1C474}" type="datetimeFigureOut">
              <a:rPr lang="en-CA" smtClean="0"/>
              <a:t>2022-12-12</a:t>
            </a:fld>
            <a:endParaRPr lang="en-CA"/>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5E5E221-1F77-4DDC-B4A6-E9CB74888B9B}" type="slidenum">
              <a:rPr lang="en-CA" smtClean="0"/>
              <a:t>‹#›</a:t>
            </a:fld>
            <a:endParaRPr lang="en-CA"/>
          </a:p>
        </p:txBody>
      </p:sp>
    </p:spTree>
    <p:extLst>
      <p:ext uri="{BB962C8B-B14F-4D97-AF65-F5344CB8AC3E}">
        <p14:creationId xmlns:p14="http://schemas.microsoft.com/office/powerpoint/2010/main" val="21724688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nk.springer.com/article/10.1007/s11042-019-08356-9" TargetMode="External"/><Relationship Id="rId2" Type="http://schemas.openxmlformats.org/officeDocument/2006/relationships/hyperlink" Target="https://link.springer.com/chapter/10.1007/978-3-319-68121-4_18#Sec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hyperlink" Target="https://www.researchgate.net/publication/354547481_Comprehensive_Review_of_K-Means_Clustering_Algorithms" TargetMode="External"/><Relationship Id="rId3" Type="http://schemas.openxmlformats.org/officeDocument/2006/relationships/hyperlink" Target="https://www.researchgate.net/publication/306007001_A_Novel_Hybrid_Music_Recommendation_System_using_K-Means_Clustering_and_PLSA" TargetMode="External"/><Relationship Id="rId7" Type="http://schemas.openxmlformats.org/officeDocument/2006/relationships/hyperlink" Target="https://www.researchgate.net/publication/228618921_A_literature_review_on_artificial_intelligence" TargetMode="External"/><Relationship Id="rId2" Type="http://schemas.openxmlformats.org/officeDocument/2006/relationships/hyperlink" Target="https://www.kaggle.com/search?q=music+recommendation" TargetMode="External"/><Relationship Id="rId1" Type="http://schemas.openxmlformats.org/officeDocument/2006/relationships/slideLayout" Target="../slideLayouts/slideLayout2.xml"/><Relationship Id="rId6" Type="http://schemas.openxmlformats.org/officeDocument/2006/relationships/hyperlink" Target="https://medium.com/@shashwatdixit6311/content-based-music-recommendation-system-9db1245a04ea" TargetMode="External"/><Relationship Id="rId5" Type="http://schemas.openxmlformats.org/officeDocument/2006/relationships/hyperlink" Target="http://web.stanford.edu/~agrim/pdfs/cs221-project-final.pdf" TargetMode="External"/><Relationship Id="rId4" Type="http://schemas.openxmlformats.org/officeDocument/2006/relationships/hyperlink" Target="https://ffs97.github.io/includes/files/k-collaborative-filtering.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6"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7"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8"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9"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0"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1"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2"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3"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4"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5"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6"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7"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9" name="Group 68">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0"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1"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2"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3"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4"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5"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6"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7"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8"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9"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0"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1"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3" name="Rectangle 82">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5"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Purple light on gadgets">
            <a:extLst>
              <a:ext uri="{FF2B5EF4-FFF2-40B4-BE49-F238E27FC236}">
                <a16:creationId xmlns:a16="http://schemas.microsoft.com/office/drawing/2014/main" id="{BD5B62AA-F838-7D3D-8299-28294471A7AB}"/>
              </a:ext>
            </a:extLst>
          </p:cNvPr>
          <p:cNvPicPr>
            <a:picLocks noChangeAspect="1"/>
          </p:cNvPicPr>
          <p:nvPr/>
        </p:nvPicPr>
        <p:blipFill rotWithShape="1">
          <a:blip r:embed="rId2"/>
          <a:srcRect l="10054" r="14937" b="-1"/>
          <a:stretch/>
        </p:blipFill>
        <p:spPr>
          <a:xfrm>
            <a:off x="4485557" y="10"/>
            <a:ext cx="7706443" cy="6857990"/>
          </a:xfrm>
          <a:prstGeom prst="rect">
            <a:avLst/>
          </a:prstGeom>
        </p:spPr>
      </p:pic>
      <p:sp useBgFill="1">
        <p:nvSpPr>
          <p:cNvPr id="87" name="Freeform: Shape 86">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C9C98B2D-E354-72B6-149D-A088FCA4CCF7}"/>
              </a:ext>
            </a:extLst>
          </p:cNvPr>
          <p:cNvSpPr>
            <a:spLocks noGrp="1"/>
          </p:cNvSpPr>
          <p:nvPr>
            <p:ph type="ctrTitle"/>
          </p:nvPr>
        </p:nvSpPr>
        <p:spPr>
          <a:xfrm>
            <a:off x="535525" y="624109"/>
            <a:ext cx="4793559" cy="1794989"/>
          </a:xfrm>
        </p:spPr>
        <p:txBody>
          <a:bodyPr vert="horz" lIns="91440" tIns="45720" rIns="91440" bIns="45720" rtlCol="0" anchor="t">
            <a:noAutofit/>
          </a:bodyPr>
          <a:lstStyle/>
          <a:p>
            <a:pPr>
              <a:lnSpc>
                <a:spcPct val="90000"/>
              </a:lnSpc>
            </a:pPr>
            <a:br>
              <a:rPr lang="en-US" sz="2800" b="1" spc="-50" dirty="0">
                <a:effectLst/>
              </a:rPr>
            </a:br>
            <a:r>
              <a:rPr lang="en-US" sz="2800" b="1" spc="75" dirty="0">
                <a:effectLst/>
              </a:rPr>
              <a:t>MUSIC RECOMMENDATION SYSTEM USING K-MEANS</a:t>
            </a:r>
            <a:endParaRPr lang="en-US" sz="2800" dirty="0"/>
          </a:p>
        </p:txBody>
      </p:sp>
      <p:sp>
        <p:nvSpPr>
          <p:cNvPr id="89" name="Rectangle 88">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190EBC6C-9346-FB19-B6BE-931C06CAC25C}"/>
              </a:ext>
            </a:extLst>
          </p:cNvPr>
          <p:cNvSpPr>
            <a:spLocks noGrp="1"/>
          </p:cNvSpPr>
          <p:nvPr>
            <p:ph type="subTitle" idx="1"/>
          </p:nvPr>
        </p:nvSpPr>
        <p:spPr>
          <a:xfrm>
            <a:off x="564044" y="2735022"/>
            <a:ext cx="5276317" cy="3777622"/>
          </a:xfrm>
        </p:spPr>
        <p:txBody>
          <a:bodyPr vert="horz" lIns="91440" tIns="45720" rIns="91440" bIns="45720" rtlCol="0">
            <a:normAutofit/>
          </a:bodyPr>
          <a:lstStyle/>
          <a:p>
            <a:r>
              <a:rPr lang="en-US" sz="2400" b="1" spc="-50" dirty="0">
                <a:solidFill>
                  <a:schemeClr val="tx1">
                    <a:lumMod val="75000"/>
                    <a:lumOff val="25000"/>
                  </a:schemeClr>
                </a:solidFill>
                <a:effectLst/>
              </a:rPr>
              <a:t>GROUP 2</a:t>
            </a:r>
            <a:endParaRPr lang="en-US" sz="2400" spc="-50" dirty="0">
              <a:solidFill>
                <a:schemeClr val="tx1">
                  <a:lumMod val="75000"/>
                  <a:lumOff val="25000"/>
                </a:schemeClr>
              </a:solidFill>
              <a:effectLst/>
            </a:endParaRPr>
          </a:p>
          <a:p>
            <a:pPr marL="342900" lvl="0" indent="-342900">
              <a:buFont typeface="Wingdings 3" charset="2"/>
              <a:buChar char=""/>
            </a:pPr>
            <a:r>
              <a:rPr lang="en-US" sz="2400" spc="75" dirty="0">
                <a:solidFill>
                  <a:schemeClr val="tx1">
                    <a:lumMod val="75000"/>
                    <a:lumOff val="25000"/>
                  </a:schemeClr>
                </a:solidFill>
                <a:effectLst/>
              </a:rPr>
              <a:t>Abeesh </a:t>
            </a:r>
            <a:r>
              <a:rPr lang="en-US" sz="2400" spc="75" dirty="0" err="1">
                <a:solidFill>
                  <a:schemeClr val="tx1">
                    <a:lumMod val="75000"/>
                    <a:lumOff val="25000"/>
                  </a:schemeClr>
                </a:solidFill>
                <a:effectLst/>
              </a:rPr>
              <a:t>Thampi</a:t>
            </a:r>
            <a:r>
              <a:rPr lang="en-US" sz="2400" spc="75" dirty="0">
                <a:solidFill>
                  <a:schemeClr val="tx1">
                    <a:lumMod val="75000"/>
                    <a:lumOff val="25000"/>
                  </a:schemeClr>
                </a:solidFill>
                <a:effectLst/>
              </a:rPr>
              <a:t> Krishnapillai Janardhananpillai</a:t>
            </a:r>
          </a:p>
          <a:p>
            <a:pPr marL="342900" lvl="0" indent="-342900">
              <a:buFont typeface="Wingdings 3" charset="2"/>
              <a:buChar char=""/>
            </a:pPr>
            <a:r>
              <a:rPr lang="en-US" sz="2400" spc="75" dirty="0">
                <a:solidFill>
                  <a:schemeClr val="tx1">
                    <a:lumMod val="75000"/>
                    <a:lumOff val="25000"/>
                  </a:schemeClr>
                </a:solidFill>
                <a:effectLst/>
              </a:rPr>
              <a:t>Altamash Arif Karlekar</a:t>
            </a:r>
          </a:p>
          <a:p>
            <a:pPr marL="342900" lvl="0" indent="-342900">
              <a:buFont typeface="Wingdings 3" charset="2"/>
              <a:buChar char=""/>
            </a:pPr>
            <a:r>
              <a:rPr lang="en-US" sz="2400" spc="75" dirty="0">
                <a:solidFill>
                  <a:schemeClr val="tx1">
                    <a:lumMod val="75000"/>
                    <a:lumOff val="25000"/>
                  </a:schemeClr>
                </a:solidFill>
                <a:effectLst/>
              </a:rPr>
              <a:t>Harpreet Kaur</a:t>
            </a:r>
          </a:p>
          <a:p>
            <a:pPr marL="342900" lvl="0" indent="-342900">
              <a:buFont typeface="Wingdings 3" charset="2"/>
              <a:buChar char=""/>
            </a:pPr>
            <a:r>
              <a:rPr lang="en-US" sz="2400" spc="75" dirty="0">
                <a:solidFill>
                  <a:schemeClr val="tx1">
                    <a:lumMod val="75000"/>
                    <a:lumOff val="25000"/>
                  </a:schemeClr>
                </a:solidFill>
                <a:effectLst/>
              </a:rPr>
              <a:t>Priyanka Awasthi</a:t>
            </a:r>
          </a:p>
          <a:p>
            <a:pPr marL="342900" lvl="0" indent="-342900">
              <a:buFont typeface="Wingdings 3" charset="2"/>
              <a:buChar char=""/>
            </a:pPr>
            <a:r>
              <a:rPr lang="en-US" sz="2400" spc="75" dirty="0">
                <a:solidFill>
                  <a:schemeClr val="tx1">
                    <a:lumMod val="75000"/>
                    <a:lumOff val="25000"/>
                  </a:schemeClr>
                </a:solidFill>
                <a:effectLst/>
              </a:rPr>
              <a:t>Sudhan Manovah Manivannan</a:t>
            </a:r>
          </a:p>
          <a:p>
            <a:pPr>
              <a:buFont typeface="Wingdings 3" charset="2"/>
              <a:buChar char=""/>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732414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6E991A-30DF-A693-F041-05B2AE17B91F}"/>
              </a:ext>
            </a:extLst>
          </p:cNvPr>
          <p:cNvSpPr>
            <a:spLocks noGrp="1"/>
          </p:cNvSpPr>
          <p:nvPr>
            <p:ph idx="1"/>
          </p:nvPr>
        </p:nvSpPr>
        <p:spPr>
          <a:xfrm>
            <a:off x="2821858" y="983226"/>
            <a:ext cx="8760542" cy="4404853"/>
          </a:xfrm>
        </p:spPr>
        <p:txBody>
          <a:bodyPr/>
          <a:lstStyle/>
          <a:p>
            <a:pPr>
              <a:lnSpc>
                <a:spcPct val="107000"/>
              </a:lnSpc>
              <a:spcAft>
                <a:spcPts val="800"/>
              </a:spcAft>
            </a:pPr>
            <a:r>
              <a:rPr lang="en-CA" sz="2400" b="1" cap="small" spc="25"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Recommendation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dirty="0">
                <a:effectLst/>
                <a:latin typeface="Calibri" panose="020F0502020204030204" pitchFamily="34" charset="0"/>
                <a:ea typeface="Calibri" panose="020F0502020204030204" pitchFamily="34" charset="0"/>
                <a:cs typeface="Times New Roman" panose="02020603050405020304" pitchFamily="18" charset="0"/>
              </a:rPr>
              <a:t>Based on the analysis and visualizations, it’s clear that similar genres tend to have data points that are located close to each other while similar types of songs are also clustered together.</a:t>
            </a:r>
          </a:p>
          <a:p>
            <a:pPr marL="0" indent="0">
              <a:lnSpc>
                <a:spcPct val="107000"/>
              </a:lnSpc>
              <a:spcAft>
                <a:spcPts val="800"/>
              </a:spcAft>
              <a:buNone/>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dirty="0">
                <a:effectLst/>
                <a:latin typeface="Calibri" panose="020F0502020204030204" pitchFamily="34" charset="0"/>
                <a:ea typeface="Calibri" panose="020F0502020204030204" pitchFamily="34" charset="0"/>
                <a:cs typeface="Times New Roman" panose="02020603050405020304" pitchFamily="18" charset="0"/>
              </a:rPr>
              <a:t>Similar genres will sound similar and will come from similar time periods while the same can be said for songs within those genres. This concept is used to build a recommendation system by taking the data points of the songs a user has listened to and recommending songs corresponding to nearby data points.</a:t>
            </a:r>
          </a:p>
        </p:txBody>
      </p:sp>
    </p:spTree>
    <p:extLst>
      <p:ext uri="{BB962C8B-B14F-4D97-AF65-F5344CB8AC3E}">
        <p14:creationId xmlns:p14="http://schemas.microsoft.com/office/powerpoint/2010/main" val="421491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A481-AF3E-D8E5-2233-89EEE2644EE2}"/>
              </a:ext>
            </a:extLst>
          </p:cNvPr>
          <p:cNvSpPr>
            <a:spLocks noGrp="1"/>
          </p:cNvSpPr>
          <p:nvPr>
            <p:ph type="title"/>
          </p:nvPr>
        </p:nvSpPr>
        <p:spPr>
          <a:xfrm>
            <a:off x="1747350" y="722432"/>
            <a:ext cx="8911687" cy="722909"/>
          </a:xfrm>
        </p:spPr>
        <p:txBody>
          <a:bodyPr>
            <a:normAutofit fontScale="90000"/>
          </a:bodyPr>
          <a:lstStyle/>
          <a:p>
            <a:r>
              <a:rPr lang="en-CA" sz="2400" b="1" cap="small" spc="25" dirty="0">
                <a:solidFill>
                  <a:srgbClr val="4472C4"/>
                </a:solidFill>
                <a:latin typeface="Calibri" panose="020F0502020204030204" pitchFamily="34" charset="0"/>
                <a:ea typeface="Calibri" panose="020F0502020204030204" pitchFamily="34" charset="0"/>
                <a:cs typeface="Times New Roman" panose="02020603050405020304" pitchFamily="18" charset="0"/>
              </a:rPr>
              <a:t>Reinforcement Learning Based Playlist Recommendation Model</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lang="en-CA" dirty="0"/>
          </a:p>
        </p:txBody>
      </p:sp>
      <p:sp>
        <p:nvSpPr>
          <p:cNvPr id="3" name="Content Placeholder 2">
            <a:extLst>
              <a:ext uri="{FF2B5EF4-FFF2-40B4-BE49-F238E27FC236}">
                <a16:creationId xmlns:a16="http://schemas.microsoft.com/office/drawing/2014/main" id="{917A279C-7466-E367-7FE5-F032A53FAEC0}"/>
              </a:ext>
            </a:extLst>
          </p:cNvPr>
          <p:cNvSpPr>
            <a:spLocks noGrp="1"/>
          </p:cNvSpPr>
          <p:nvPr>
            <p:ph idx="1"/>
          </p:nvPr>
        </p:nvSpPr>
        <p:spPr>
          <a:xfrm>
            <a:off x="1458501" y="1540189"/>
            <a:ext cx="9622453" cy="3777622"/>
          </a:xfrm>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Reinforcement Learning is applicable to recommend music to users, reinforcement learning can be employed to learn user preferences from their song playing log.</a:t>
            </a:r>
          </a:p>
          <a:p>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 Recommendation system can be modelled as Markov decision process, and reinforcement learning can be employed to solve it. The user feedback can be integrated into model as well as considering the influence between songs. </a:t>
            </a:r>
          </a:p>
          <a:p>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“A state compression method can be used to capture enormous state space of MDP. A recommendation strategy is designed to make a trade-off between accuracy and coverage of recommendation.”</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
        <p:nvSpPr>
          <p:cNvPr id="4" name="TextBox 3">
            <a:extLst>
              <a:ext uri="{FF2B5EF4-FFF2-40B4-BE49-F238E27FC236}">
                <a16:creationId xmlns:a16="http://schemas.microsoft.com/office/drawing/2014/main" id="{E262F6FB-4C8E-3247-1FFF-A12B741A0D19}"/>
              </a:ext>
            </a:extLst>
          </p:cNvPr>
          <p:cNvSpPr txBox="1"/>
          <p:nvPr/>
        </p:nvSpPr>
        <p:spPr>
          <a:xfrm>
            <a:off x="1775451" y="5551946"/>
            <a:ext cx="8855484" cy="1167243"/>
          </a:xfrm>
          <a:prstGeom prst="rect">
            <a:avLst/>
          </a:prstGeom>
          <a:noFill/>
        </p:spPr>
        <p:txBody>
          <a:bodyPr wrap="square" rtlCol="0">
            <a:spAutoFit/>
          </a:bodyPr>
          <a:lstStyle/>
          <a:p>
            <a:pPr>
              <a:lnSpc>
                <a:spcPct val="107000"/>
              </a:lnSpc>
              <a:spcAft>
                <a:spcPts val="800"/>
              </a:spcAft>
            </a:pPr>
            <a:r>
              <a:rPr lang="en-CA" b="1" dirty="0"/>
              <a:t>Citation</a:t>
            </a:r>
            <a:r>
              <a:rPr lang="en-CA" dirty="0"/>
              <a: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https://link.springer.com/chapter/10.1007/978-3-319-68121-4_18#Sec3</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https://link.springer.com/article/10.1007/s11042-019-08356-9</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en-CA" dirty="0"/>
              <a:t> </a:t>
            </a:r>
          </a:p>
        </p:txBody>
      </p:sp>
    </p:spTree>
    <p:extLst>
      <p:ext uri="{BB962C8B-B14F-4D97-AF65-F5344CB8AC3E}">
        <p14:creationId xmlns:p14="http://schemas.microsoft.com/office/powerpoint/2010/main" val="2075408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84082784-FD6E-9E14-882B-E0500EDABEF5}"/>
              </a:ext>
            </a:extLst>
          </p:cNvPr>
          <p:cNvPicPr>
            <a:picLocks noChangeAspect="1"/>
          </p:cNvPicPr>
          <p:nvPr/>
        </p:nvPicPr>
        <p:blipFill>
          <a:blip r:embed="rId2"/>
          <a:stretch>
            <a:fillRect/>
          </a:stretch>
        </p:blipFill>
        <p:spPr>
          <a:xfrm>
            <a:off x="3188110" y="130635"/>
            <a:ext cx="5638800" cy="2446020"/>
          </a:xfrm>
          <a:prstGeom prst="rect">
            <a:avLst/>
          </a:prstGeom>
          <a:ln>
            <a:solidFill>
              <a:schemeClr val="accent1"/>
            </a:solidFill>
          </a:ln>
        </p:spPr>
      </p:pic>
      <p:pic>
        <p:nvPicPr>
          <p:cNvPr id="7" name="Picture 6" descr="Table&#10;&#10;Description automatically generated">
            <a:extLst>
              <a:ext uri="{FF2B5EF4-FFF2-40B4-BE49-F238E27FC236}">
                <a16:creationId xmlns:a16="http://schemas.microsoft.com/office/drawing/2014/main" id="{559DFFE8-EAA1-777E-491D-5E1861BA9CE1}"/>
              </a:ext>
            </a:extLst>
          </p:cNvPr>
          <p:cNvPicPr>
            <a:picLocks noChangeAspect="1"/>
          </p:cNvPicPr>
          <p:nvPr/>
        </p:nvPicPr>
        <p:blipFill>
          <a:blip r:embed="rId3"/>
          <a:stretch>
            <a:fillRect/>
          </a:stretch>
        </p:blipFill>
        <p:spPr>
          <a:xfrm>
            <a:off x="563881" y="2875653"/>
            <a:ext cx="5443629" cy="3725762"/>
          </a:xfrm>
          <a:prstGeom prst="rect">
            <a:avLst/>
          </a:prstGeom>
          <a:ln>
            <a:solidFill>
              <a:schemeClr val="accent1"/>
            </a:solidFill>
          </a:ln>
        </p:spPr>
      </p:pic>
      <p:pic>
        <p:nvPicPr>
          <p:cNvPr id="8" name="Picture 7" descr="Table&#10;&#10;Description automatically generated with medium confidence">
            <a:extLst>
              <a:ext uri="{FF2B5EF4-FFF2-40B4-BE49-F238E27FC236}">
                <a16:creationId xmlns:a16="http://schemas.microsoft.com/office/drawing/2014/main" id="{1BA011F7-1ECF-9E14-CF13-C7309C96D90C}"/>
              </a:ext>
            </a:extLst>
          </p:cNvPr>
          <p:cNvPicPr>
            <a:picLocks noChangeAspect="1"/>
          </p:cNvPicPr>
          <p:nvPr/>
        </p:nvPicPr>
        <p:blipFill>
          <a:blip r:embed="rId4"/>
          <a:stretch>
            <a:fillRect/>
          </a:stretch>
        </p:blipFill>
        <p:spPr>
          <a:xfrm>
            <a:off x="6366141" y="2848774"/>
            <a:ext cx="5654040" cy="3779520"/>
          </a:xfrm>
          <a:prstGeom prst="rect">
            <a:avLst/>
          </a:prstGeom>
          <a:ln>
            <a:solidFill>
              <a:schemeClr val="accent1"/>
            </a:solidFill>
          </a:ln>
        </p:spPr>
      </p:pic>
    </p:spTree>
    <p:extLst>
      <p:ext uri="{BB962C8B-B14F-4D97-AF65-F5344CB8AC3E}">
        <p14:creationId xmlns:p14="http://schemas.microsoft.com/office/powerpoint/2010/main" val="379077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32E9E96B-A027-4424-26E1-3B9DD23CB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3332662882"/>
      </p:ext>
    </p:extLst>
  </p:cSld>
  <p:clrMapOvr>
    <a:masterClrMapping/>
  </p:clrMapOvr>
  <mc:AlternateContent xmlns:mc="http://schemas.openxmlformats.org/markup-compatibility/2006">
    <mc:Choice xmlns:p14="http://schemas.microsoft.com/office/powerpoint/2010/main" Requires="p14">
      <p:transition spd="slow" p14:dur="2000" advTm="40575"/>
    </mc:Choice>
    <mc:Fallback>
      <p:transition spd="slow" advTm="40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4BAE8-1758-74E4-A636-F2AFC5D95DAF}"/>
              </a:ext>
            </a:extLst>
          </p:cNvPr>
          <p:cNvSpPr>
            <a:spLocks noGrp="1"/>
          </p:cNvSpPr>
          <p:nvPr>
            <p:ph idx="1"/>
          </p:nvPr>
        </p:nvSpPr>
        <p:spPr>
          <a:xfrm>
            <a:off x="1907458" y="816077"/>
            <a:ext cx="9597154" cy="5095145"/>
          </a:xfrm>
        </p:spPr>
        <p:txBody>
          <a:bodyPr>
            <a:normAutofit lnSpcReduction="10000"/>
          </a:bodyPr>
          <a:lstStyle/>
          <a:p>
            <a:pPr>
              <a:lnSpc>
                <a:spcPct val="107000"/>
              </a:lnSpc>
              <a:spcAft>
                <a:spcPts val="800"/>
              </a:spcAft>
            </a:pPr>
            <a:r>
              <a:rPr lang="en-CA" sz="2400" b="1" cap="small" spc="25"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References and Citation: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https://www.kaggle.com/search?q=music+recommendation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https://www.researchgate.net/publication/306007001_A_Novel_Hybrid_Music_Recommendation_System_using_K-Means_Clustering_and_PLSA</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https://ffs97.github.io/includes/files/k-collaborative-filtering.pdf</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http://web.stanford.edu/~agrim/pdfs/cs221-project-final.pdf</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https://medium.com/@shashwatdixit6311/content-based-music-recommendation-system-9db1245a04ea</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https://www.researchgate.net/publication/228618921_A_literature_review_on_artificial_intelligence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https://www.researchgate.net/publication/354547481_Comprehensive_Review_of_K-Means_Clustering_Algorithms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2701232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7">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 name="Group 21">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8" name="Rectangle 35">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9"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0" name="Rectangle 39">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 descr="Spinning turntable and bokeh">
            <a:extLst>
              <a:ext uri="{FF2B5EF4-FFF2-40B4-BE49-F238E27FC236}">
                <a16:creationId xmlns:a16="http://schemas.microsoft.com/office/drawing/2014/main" id="{C770BB40-0D9E-2D6A-71F4-4ECE775ACD65}"/>
              </a:ext>
            </a:extLst>
          </p:cNvPr>
          <p:cNvPicPr>
            <a:picLocks noChangeAspect="1"/>
          </p:cNvPicPr>
          <p:nvPr/>
        </p:nvPicPr>
        <p:blipFill rotWithShape="1">
          <a:blip r:embed="rId2">
            <a:alphaModFix amt="40000"/>
          </a:blip>
          <a:srcRect t="6311" b="9420"/>
          <a:stretch/>
        </p:blipFill>
        <p:spPr>
          <a:xfrm>
            <a:off x="20" y="10"/>
            <a:ext cx="12191980" cy="6857990"/>
          </a:xfrm>
          <a:prstGeom prst="rect">
            <a:avLst/>
          </a:prstGeom>
        </p:spPr>
      </p:pic>
      <p:sp>
        <p:nvSpPr>
          <p:cNvPr id="2" name="Title 1">
            <a:extLst>
              <a:ext uri="{FF2B5EF4-FFF2-40B4-BE49-F238E27FC236}">
                <a16:creationId xmlns:a16="http://schemas.microsoft.com/office/drawing/2014/main" id="{6F610E09-B78C-C91B-ED41-F098E7352460}"/>
              </a:ext>
            </a:extLst>
          </p:cNvPr>
          <p:cNvSpPr>
            <a:spLocks noGrp="1"/>
          </p:cNvSpPr>
          <p:nvPr>
            <p:ph type="title"/>
          </p:nvPr>
        </p:nvSpPr>
        <p:spPr>
          <a:xfrm>
            <a:off x="2501276" y="3096682"/>
            <a:ext cx="8915399" cy="2262781"/>
          </a:xfrm>
        </p:spPr>
        <p:txBody>
          <a:bodyPr vert="horz" lIns="91440" tIns="45720" rIns="91440" bIns="45720" rtlCol="0" anchor="b">
            <a:normAutofit/>
          </a:bodyPr>
          <a:lstStyle/>
          <a:p>
            <a:pPr>
              <a:lnSpc>
                <a:spcPct val="90000"/>
              </a:lnSpc>
            </a:pPr>
            <a:r>
              <a:rPr lang="en-US" sz="6600" b="1" dirty="0">
                <a:solidFill>
                  <a:schemeClr val="tx1"/>
                </a:solidFill>
              </a:rPr>
              <a:t>THANK YOU</a:t>
            </a:r>
            <a:br>
              <a:rPr lang="en-US" sz="6600" b="1" dirty="0">
                <a:solidFill>
                  <a:schemeClr val="tx1"/>
                </a:solidFill>
              </a:rPr>
            </a:br>
            <a:endParaRPr lang="en-US" sz="6600" b="1" dirty="0">
              <a:solidFill>
                <a:schemeClr val="tx1"/>
              </a:solidFill>
            </a:endParaRPr>
          </a:p>
        </p:txBody>
      </p:sp>
      <p:sp>
        <p:nvSpPr>
          <p:cNvPr id="52" name="Rectangle 41">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627981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36"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7"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38"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39"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0"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1"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2"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3"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44"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45"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46"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7"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49" name="Group 48">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0"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1"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52"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53"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54"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55"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56"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57"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58"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59"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0"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1"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63"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1157982B-61B7-0E77-8BF9-5EFDF7A1EF2B}"/>
              </a:ext>
            </a:extLst>
          </p:cNvPr>
          <p:cNvSpPr>
            <a:spLocks noGrp="1"/>
          </p:cNvSpPr>
          <p:nvPr>
            <p:ph idx="1"/>
          </p:nvPr>
        </p:nvSpPr>
        <p:spPr>
          <a:xfrm>
            <a:off x="3244458" y="1150374"/>
            <a:ext cx="8260153" cy="4760848"/>
          </a:xfrm>
        </p:spPr>
        <p:txBody>
          <a:bodyPr>
            <a:normAutofit/>
          </a:bodyPr>
          <a:lstStyle/>
          <a:p>
            <a:pPr>
              <a:lnSpc>
                <a:spcPct val="107000"/>
              </a:lnSpc>
              <a:spcAft>
                <a:spcPts val="800"/>
              </a:spcAft>
            </a:pPr>
            <a:r>
              <a:rPr lang="en-CA" sz="2400" b="1" cap="small" spc="25" dirty="0">
                <a:solidFill>
                  <a:srgbClr val="4472C4"/>
                </a:solidFill>
                <a:latin typeface="Calibri" panose="020F0502020204030204" pitchFamily="34" charset="0"/>
                <a:ea typeface="Calibri" panose="020F0502020204030204" pitchFamily="34" charset="0"/>
                <a:cs typeface="Times New Roman" panose="02020603050405020304" pitchFamily="18" charset="0"/>
              </a:rPr>
              <a:t>Objective</a:t>
            </a:r>
          </a:p>
          <a:p>
            <a:pPr marL="0" indent="0">
              <a:lnSpc>
                <a:spcPct val="90000"/>
              </a:lnSpc>
              <a:spcAft>
                <a:spcPts val="800"/>
              </a:spcAft>
              <a:buNone/>
            </a:pPr>
            <a:r>
              <a:rPr lang="en-CA" sz="2000" dirty="0">
                <a:effectLst/>
                <a:latin typeface="Calibri" panose="020F0502020204030204" pitchFamily="34" charset="0"/>
                <a:ea typeface="Calibri" panose="020F0502020204030204" pitchFamily="34" charset="0"/>
                <a:cs typeface="Times New Roman" panose="02020603050405020304" pitchFamily="18" charset="0"/>
              </a:rPr>
              <a:t>To build a playlist for music lovers with songs recommendation list using k-means algorithm.</a:t>
            </a:r>
          </a:p>
          <a:p>
            <a:pPr marL="0" indent="0">
              <a:lnSpc>
                <a:spcPct val="90000"/>
              </a:lnSpc>
              <a:spcAft>
                <a:spcPts val="800"/>
              </a:spcAft>
              <a:buNone/>
            </a:pP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2400" b="1" cap="small" spc="25" dirty="0">
                <a:solidFill>
                  <a:srgbClr val="4472C4"/>
                </a:solidFill>
                <a:latin typeface="Calibri" panose="020F0502020204030204" pitchFamily="34" charset="0"/>
                <a:ea typeface="Calibri" panose="020F0502020204030204" pitchFamily="34" charset="0"/>
                <a:cs typeface="Times New Roman" panose="02020603050405020304" pitchFamily="18" charset="0"/>
              </a:rPr>
              <a:t>Project Summary</a:t>
            </a:r>
          </a:p>
          <a:p>
            <a:pPr marL="0" indent="0" algn="just">
              <a:lnSpc>
                <a:spcPct val="107000"/>
              </a:lnSpc>
              <a:spcAft>
                <a:spcPts val="800"/>
              </a:spcAft>
              <a:buNone/>
            </a:pPr>
            <a:r>
              <a:rPr lang="en-CA" sz="2000" dirty="0">
                <a:effectLst/>
                <a:latin typeface="Calibri" panose="020F0502020204030204" pitchFamily="34" charset="0"/>
                <a:ea typeface="Calibri" panose="020F0502020204030204" pitchFamily="34" charset="0"/>
                <a:cs typeface="Times New Roman" panose="02020603050405020304" pitchFamily="18" charset="0"/>
              </a:rPr>
              <a:t>Users today find it challenging to locate obscure but intriguing tracks due to the increasing growth of digital music on online. Music plays a very critical role in a everyone’s life and a great amount of effort goes in music recommendation. We have chosen to use an unsupervised learning problem to build a recommendation system to suggest songs to users based on the clustering.</a:t>
            </a:r>
          </a:p>
        </p:txBody>
      </p:sp>
    </p:spTree>
    <p:extLst>
      <p:ext uri="{BB962C8B-B14F-4D97-AF65-F5344CB8AC3E}">
        <p14:creationId xmlns:p14="http://schemas.microsoft.com/office/powerpoint/2010/main" val="387429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EBC16E-2AA7-3D15-EDB5-F73B7983816A}"/>
              </a:ext>
            </a:extLst>
          </p:cNvPr>
          <p:cNvSpPr>
            <a:spLocks noGrp="1"/>
          </p:cNvSpPr>
          <p:nvPr>
            <p:ph idx="1"/>
          </p:nvPr>
        </p:nvSpPr>
        <p:spPr>
          <a:xfrm>
            <a:off x="2792361" y="845573"/>
            <a:ext cx="8721213" cy="5594555"/>
          </a:xfrm>
        </p:spPr>
        <p:txBody>
          <a:bodyPr>
            <a:normAutofit/>
          </a:bodyPr>
          <a:lstStyle/>
          <a:p>
            <a:pPr>
              <a:lnSpc>
                <a:spcPct val="107000"/>
              </a:lnSpc>
              <a:spcAft>
                <a:spcPts val="800"/>
              </a:spcAft>
            </a:pPr>
            <a:r>
              <a:rPr lang="en-CA" sz="2400" b="1" cap="small" spc="25"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Scope and Algorithm</a:t>
            </a:r>
          </a:p>
          <a:p>
            <a:pPr marL="0" indent="0" algn="just">
              <a:lnSpc>
                <a:spcPct val="107000"/>
              </a:lnSpc>
              <a:spcAft>
                <a:spcPts val="800"/>
              </a:spcAft>
              <a:buNone/>
            </a:pPr>
            <a:r>
              <a:rPr lang="en-CA" sz="2000" dirty="0">
                <a:effectLst/>
                <a:latin typeface="Calibri" panose="020F0502020204030204" pitchFamily="34" charset="0"/>
                <a:ea typeface="Calibri" panose="020F0502020204030204" pitchFamily="34" charset="0"/>
                <a:cs typeface="Times New Roman" panose="02020603050405020304" pitchFamily="18" charset="0"/>
              </a:rPr>
              <a:t>Users get recommendation of songs depending on their tastes in various genres of music as well as song features. K-Means Clustering is an unsupervised machine learning algorithm which is used to solve the clustering problems in data science. </a:t>
            </a:r>
          </a:p>
          <a:p>
            <a:pPr marL="0" indent="0" algn="just">
              <a:lnSpc>
                <a:spcPct val="107000"/>
              </a:lnSpc>
              <a:spcAft>
                <a:spcPts val="800"/>
              </a:spcAft>
              <a:buNone/>
            </a:pPr>
            <a:r>
              <a:rPr lang="en-CA" sz="2000" dirty="0">
                <a:effectLst/>
                <a:latin typeface="Calibri" panose="020F0502020204030204" pitchFamily="34" charset="0"/>
                <a:ea typeface="Calibri" panose="020F0502020204030204" pitchFamily="34" charset="0"/>
                <a:cs typeface="Times New Roman" panose="02020603050405020304" pitchFamily="18" charset="0"/>
              </a:rPr>
              <a:t>This algorithm groups the unlabelled dataset into various clusters, in this approach K defines the number of pre-defined clusters that need to be created, for example if K=10, there will be ten clusters, this is a centroid-based algorithm, where each cluster is associated with a centroid, the primary focus is to minimize the sum of distances between the data points and their respective clusters. </a:t>
            </a:r>
          </a:p>
          <a:p>
            <a:pPr marL="0" indent="0" algn="just">
              <a:lnSpc>
                <a:spcPct val="107000"/>
              </a:lnSpc>
              <a:spcAft>
                <a:spcPts val="800"/>
              </a:spcAft>
              <a:buNone/>
            </a:pPr>
            <a:r>
              <a:rPr lang="en-CA" sz="2000" dirty="0">
                <a:effectLst/>
                <a:latin typeface="Calibri" panose="020F0502020204030204" pitchFamily="34" charset="0"/>
                <a:ea typeface="Calibri" panose="020F0502020204030204" pitchFamily="34" charset="0"/>
                <a:cs typeface="Times New Roman" panose="02020603050405020304" pitchFamily="18" charset="0"/>
              </a:rPr>
              <a:t>The algorithm takes the unlabelled dataset as input and divides the dataset into k-number of clusters, this process repeats until it does not find the best clusters and the value of k should be predetermined in this algorithm.</a:t>
            </a:r>
          </a:p>
        </p:txBody>
      </p:sp>
    </p:spTree>
    <p:extLst>
      <p:ext uri="{BB962C8B-B14F-4D97-AF65-F5344CB8AC3E}">
        <p14:creationId xmlns:p14="http://schemas.microsoft.com/office/powerpoint/2010/main" val="336038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712AA-76A9-18A0-D6EF-75DBDA053FA2}"/>
              </a:ext>
            </a:extLst>
          </p:cNvPr>
          <p:cNvSpPr>
            <a:spLocks noGrp="1"/>
          </p:cNvSpPr>
          <p:nvPr>
            <p:ph idx="1"/>
          </p:nvPr>
        </p:nvSpPr>
        <p:spPr>
          <a:xfrm>
            <a:off x="2953965" y="1140542"/>
            <a:ext cx="8903739" cy="4994788"/>
          </a:xfrm>
        </p:spPr>
        <p:txBody>
          <a:bodyPr>
            <a:normAutofit/>
          </a:bodyPr>
          <a:lstStyle/>
          <a:p>
            <a:pPr>
              <a:lnSpc>
                <a:spcPct val="107000"/>
              </a:lnSpc>
              <a:spcAft>
                <a:spcPts val="800"/>
              </a:spcAft>
            </a:pPr>
            <a:r>
              <a:rPr lang="en-CA" sz="2400" b="1" cap="small" spc="25"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Data Collection</a:t>
            </a:r>
            <a:endParaRPr lang="en-CA"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CA" sz="2000" dirty="0">
                <a:effectLst/>
                <a:latin typeface="Calibri" panose="020F0502020204030204" pitchFamily="34" charset="0"/>
                <a:ea typeface="Calibri" panose="020F0502020204030204" pitchFamily="34" charset="0"/>
                <a:cs typeface="Times New Roman" panose="02020603050405020304" pitchFamily="18" charset="0"/>
              </a:rPr>
              <a:t>We used Kaggle dataset for building the recommendation and used Spotify data, which is publicly available, to test our recommendation system. The Kaggle data sets are collected into our local machines from various sources and the files are imported in python. </a:t>
            </a:r>
          </a:p>
          <a:p>
            <a:pPr marL="0" indent="0" algn="just">
              <a:lnSpc>
                <a:spcPct val="107000"/>
              </a:lnSpc>
              <a:spcAft>
                <a:spcPts val="800"/>
              </a:spcAft>
              <a:buNone/>
            </a:pP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CA" sz="2000" dirty="0">
                <a:effectLst/>
                <a:latin typeface="Calibri" panose="020F0502020204030204" pitchFamily="34" charset="0"/>
                <a:ea typeface="Calibri" panose="020F0502020204030204" pitchFamily="34" charset="0"/>
                <a:cs typeface="Times New Roman" panose="02020603050405020304" pitchFamily="18" charset="0"/>
              </a:rPr>
              <a:t>The three files contain Song Data, Data by Genre and Data by year, in the end we have a dataset with approximately 170K songs and 2973 genres. Furthermore, we considered features such as </a:t>
            </a:r>
            <a:r>
              <a:rPr lang="en-CA" sz="2000" dirty="0" err="1">
                <a:effectLst/>
                <a:latin typeface="Calibri" panose="020F0502020204030204" pitchFamily="34" charset="0"/>
                <a:ea typeface="Calibri" panose="020F0502020204030204" pitchFamily="34" charset="0"/>
                <a:cs typeface="Times New Roman" panose="02020603050405020304" pitchFamily="18" charset="0"/>
              </a:rPr>
              <a:t>Acousticness</a:t>
            </a:r>
            <a:r>
              <a:rPr lang="en-CA" sz="2000" dirty="0">
                <a:effectLst/>
                <a:latin typeface="Calibri" panose="020F0502020204030204" pitchFamily="34" charset="0"/>
                <a:ea typeface="Calibri" panose="020F0502020204030204" pitchFamily="34" charset="0"/>
                <a:cs typeface="Times New Roman" panose="02020603050405020304" pitchFamily="18" charset="0"/>
              </a:rPr>
              <a:t>, Danceability, Energy, </a:t>
            </a:r>
            <a:r>
              <a:rPr lang="en-CA" sz="2000" dirty="0" err="1">
                <a:effectLst/>
                <a:latin typeface="Calibri" panose="020F0502020204030204" pitchFamily="34" charset="0"/>
                <a:ea typeface="Calibri" panose="020F0502020204030204" pitchFamily="34" charset="0"/>
                <a:cs typeface="Times New Roman" panose="02020603050405020304" pitchFamily="18" charset="0"/>
              </a:rPr>
              <a:t>Instrumentalness</a:t>
            </a:r>
            <a:r>
              <a:rPr lang="en-CA" sz="2000" dirty="0">
                <a:effectLst/>
                <a:latin typeface="Calibri" panose="020F0502020204030204" pitchFamily="34" charset="0"/>
                <a:ea typeface="Calibri" panose="020F0502020204030204" pitchFamily="34" charset="0"/>
                <a:cs typeface="Times New Roman" panose="02020603050405020304" pitchFamily="18" charset="0"/>
              </a:rPr>
              <a:t>, Liveness, Loudness, </a:t>
            </a:r>
            <a:r>
              <a:rPr lang="en-CA" sz="2000" dirty="0" err="1">
                <a:effectLst/>
                <a:latin typeface="Calibri" panose="020F0502020204030204" pitchFamily="34" charset="0"/>
                <a:ea typeface="Calibri" panose="020F0502020204030204" pitchFamily="34" charset="0"/>
                <a:cs typeface="Times New Roman" panose="02020603050405020304" pitchFamily="18" charset="0"/>
              </a:rPr>
              <a:t>Speechiness</a:t>
            </a:r>
            <a:r>
              <a:rPr lang="en-CA" sz="2000" dirty="0">
                <a:effectLst/>
                <a:latin typeface="Calibri" panose="020F0502020204030204" pitchFamily="34" charset="0"/>
                <a:ea typeface="Calibri" panose="020F0502020204030204" pitchFamily="34" charset="0"/>
                <a:cs typeface="Times New Roman" panose="02020603050405020304" pitchFamily="18" charset="0"/>
              </a:rPr>
              <a:t>, Tempo, Valence, Duration, Explicit, Key, Mode, Year as features.</a:t>
            </a:r>
          </a:p>
        </p:txBody>
      </p:sp>
    </p:spTree>
    <p:extLst>
      <p:ext uri="{BB962C8B-B14F-4D97-AF65-F5344CB8AC3E}">
        <p14:creationId xmlns:p14="http://schemas.microsoft.com/office/powerpoint/2010/main" val="2518710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7D2ED-964F-FE95-571F-A64020875AB8}"/>
              </a:ext>
            </a:extLst>
          </p:cNvPr>
          <p:cNvSpPr>
            <a:spLocks noGrp="1"/>
          </p:cNvSpPr>
          <p:nvPr>
            <p:ph idx="1"/>
          </p:nvPr>
        </p:nvSpPr>
        <p:spPr>
          <a:xfrm>
            <a:off x="2025445" y="1142999"/>
            <a:ext cx="9537291" cy="5159477"/>
          </a:xfrm>
        </p:spPr>
        <p:txBody>
          <a:bodyPr>
            <a:normAutofit fontScale="70000" lnSpcReduction="20000"/>
          </a:bodyPr>
          <a:lstStyle/>
          <a:p>
            <a:pPr>
              <a:lnSpc>
                <a:spcPct val="107000"/>
              </a:lnSpc>
              <a:spcAft>
                <a:spcPts val="800"/>
              </a:spcAft>
            </a:pPr>
            <a:r>
              <a:rPr lang="en-CA" sz="3400" b="1" cap="small" spc="25" dirty="0">
                <a:solidFill>
                  <a:srgbClr val="4472C4"/>
                </a:solidFill>
                <a:latin typeface="Calibri" panose="020F0502020204030204" pitchFamily="34" charset="0"/>
                <a:ea typeface="Calibri" panose="020F0502020204030204" pitchFamily="34" charset="0"/>
                <a:cs typeface="Times New Roman" panose="02020603050405020304" pitchFamily="18" charset="0"/>
              </a:rPr>
              <a:t>Features Correlation</a:t>
            </a:r>
          </a:p>
          <a:p>
            <a:pPr marL="0" indent="0">
              <a:lnSpc>
                <a:spcPct val="107000"/>
              </a:lnSpc>
              <a:spcAft>
                <a:spcPts val="800"/>
              </a:spcAft>
              <a:buNone/>
            </a:pPr>
            <a:r>
              <a:rPr lang="en-CA" sz="2900" dirty="0">
                <a:effectLst/>
                <a:latin typeface="Calibri" panose="020F0502020204030204" pitchFamily="34" charset="0"/>
                <a:ea typeface="Calibri" panose="020F0502020204030204" pitchFamily="34" charset="0"/>
                <a:cs typeface="Times New Roman" panose="02020603050405020304" pitchFamily="18" charset="0"/>
              </a:rPr>
              <a:t>We checked with all the analysis by keeping target as ‘Popularity’, </a:t>
            </a:r>
            <a:r>
              <a:rPr lang="en-CA" sz="2900" dirty="0">
                <a:latin typeface="Calibri" panose="020F0502020204030204" pitchFamily="34" charset="0"/>
                <a:ea typeface="Calibri" panose="020F0502020204030204" pitchFamily="34" charset="0"/>
                <a:cs typeface="Times New Roman" panose="02020603050405020304" pitchFamily="18" charset="0"/>
              </a:rPr>
              <a:t>w</a:t>
            </a:r>
            <a:r>
              <a:rPr lang="en-CA" sz="2900" dirty="0">
                <a:effectLst/>
                <a:latin typeface="Calibri" panose="020F0502020204030204" pitchFamily="34" charset="0"/>
                <a:ea typeface="Calibri" panose="020F0502020204030204" pitchFamily="34" charset="0"/>
                <a:cs typeface="Times New Roman" panose="02020603050405020304" pitchFamily="18" charset="0"/>
              </a:rPr>
              <a:t>e also checked Feature Correlation among Popularity and other features by using </a:t>
            </a:r>
            <a:r>
              <a:rPr lang="en-CA" sz="2900" dirty="0" err="1">
                <a:effectLst/>
                <a:latin typeface="Calibri" panose="020F0502020204030204" pitchFamily="34" charset="0"/>
                <a:ea typeface="Calibri" panose="020F0502020204030204" pitchFamily="34" charset="0"/>
                <a:cs typeface="Times New Roman" panose="02020603050405020304" pitchFamily="18" charset="0"/>
              </a:rPr>
              <a:t>yellowbrick</a:t>
            </a:r>
            <a:r>
              <a:rPr lang="en-CA" sz="2900" dirty="0">
                <a:effectLst/>
                <a:latin typeface="Calibri" panose="020F0502020204030204" pitchFamily="34" charset="0"/>
                <a:ea typeface="Calibri" panose="020F0502020204030204" pitchFamily="34" charset="0"/>
                <a:cs typeface="Times New Roman" panose="02020603050405020304" pitchFamily="18" charset="0"/>
              </a:rPr>
              <a:t> package.</a:t>
            </a:r>
          </a:p>
          <a:p>
            <a:pPr marL="0" indent="0">
              <a:lnSpc>
                <a:spcPct val="107000"/>
              </a:lnSpc>
              <a:spcAft>
                <a:spcPts val="800"/>
              </a:spcAft>
              <a:buNone/>
            </a:pPr>
            <a:endParaRPr lang="en-CA" sz="29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2900" dirty="0">
                <a:effectLst/>
                <a:latin typeface="Calibri" panose="020F0502020204030204" pitchFamily="34" charset="0"/>
                <a:ea typeface="Calibri" panose="020F0502020204030204" pitchFamily="34" charset="0"/>
                <a:cs typeface="Times New Roman" panose="02020603050405020304" pitchFamily="18" charset="0"/>
              </a:rPr>
              <a:t>Based on the correlation map, we noticed that year plays a significant role in popularity, hence we used year-based songs as priority to build our music recommendation system.</a:t>
            </a:r>
          </a:p>
          <a:p>
            <a:pPr marL="0" indent="0">
              <a:lnSpc>
                <a:spcPct val="107000"/>
              </a:lnSpc>
              <a:spcAft>
                <a:spcPts val="800"/>
              </a:spcAft>
              <a:buNone/>
            </a:pPr>
            <a:endParaRPr lang="en-CA" sz="29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2900" dirty="0">
                <a:effectLst/>
                <a:latin typeface="Calibri" panose="020F0502020204030204" pitchFamily="34" charset="0"/>
                <a:ea typeface="Calibri" panose="020F0502020204030204" pitchFamily="34" charset="0"/>
                <a:cs typeface="Times New Roman" panose="02020603050405020304" pitchFamily="18" charset="0"/>
              </a:rPr>
              <a:t>To understand music over time, we considered the data grouped by year to notice how the overall sound of music has changed from 1921 to 2020. Next, to understand characteristics of different Genres, the dataset contains the audio features for different songs along with the audio features for different genres. We used this information to compare different genres and understand their unique differences in sound.</a:t>
            </a:r>
          </a:p>
        </p:txBody>
      </p:sp>
    </p:spTree>
    <p:extLst>
      <p:ext uri="{BB962C8B-B14F-4D97-AF65-F5344CB8AC3E}">
        <p14:creationId xmlns:p14="http://schemas.microsoft.com/office/powerpoint/2010/main" val="2470612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6C2733-5FE0-8DA1-D79A-AE4B745C649C}"/>
              </a:ext>
            </a:extLst>
          </p:cNvPr>
          <p:cNvPicPr>
            <a:picLocks noGrp="1" noChangeAspect="1"/>
          </p:cNvPicPr>
          <p:nvPr>
            <p:ph idx="1"/>
          </p:nvPr>
        </p:nvPicPr>
        <p:blipFill>
          <a:blip r:embed="rId2"/>
          <a:stretch>
            <a:fillRect/>
          </a:stretch>
        </p:blipFill>
        <p:spPr>
          <a:xfrm>
            <a:off x="164310" y="1591807"/>
            <a:ext cx="5607225" cy="3865096"/>
          </a:xfrm>
          <a:prstGeom prst="rect">
            <a:avLst/>
          </a:prstGeom>
          <a:ln>
            <a:solidFill>
              <a:schemeClr val="accent1"/>
            </a:solidFill>
          </a:ln>
        </p:spPr>
      </p:pic>
      <p:pic>
        <p:nvPicPr>
          <p:cNvPr id="6" name="Content Placeholder 3" descr="Chart, bar chart&#10;&#10;Description automatically generated">
            <a:extLst>
              <a:ext uri="{FF2B5EF4-FFF2-40B4-BE49-F238E27FC236}">
                <a16:creationId xmlns:a16="http://schemas.microsoft.com/office/drawing/2014/main" id="{26B99DAD-68C5-842C-1118-0F3A914F6665}"/>
              </a:ext>
            </a:extLst>
          </p:cNvPr>
          <p:cNvPicPr>
            <a:picLocks noChangeAspect="1"/>
          </p:cNvPicPr>
          <p:nvPr/>
        </p:nvPicPr>
        <p:blipFill>
          <a:blip r:embed="rId3"/>
          <a:stretch>
            <a:fillRect/>
          </a:stretch>
        </p:blipFill>
        <p:spPr>
          <a:xfrm>
            <a:off x="5898730" y="1591807"/>
            <a:ext cx="5923002" cy="3943754"/>
          </a:xfrm>
          <a:prstGeom prst="rect">
            <a:avLst/>
          </a:prstGeom>
          <a:ln>
            <a:solidFill>
              <a:schemeClr val="accent1"/>
            </a:solidFill>
          </a:ln>
        </p:spPr>
      </p:pic>
      <p:sp>
        <p:nvSpPr>
          <p:cNvPr id="7" name="TextBox 6">
            <a:extLst>
              <a:ext uri="{FF2B5EF4-FFF2-40B4-BE49-F238E27FC236}">
                <a16:creationId xmlns:a16="http://schemas.microsoft.com/office/drawing/2014/main" id="{26A1231A-D383-45C4-810F-5AE532E019CD}"/>
              </a:ext>
            </a:extLst>
          </p:cNvPr>
          <p:cNvSpPr txBox="1"/>
          <p:nvPr/>
        </p:nvSpPr>
        <p:spPr>
          <a:xfrm>
            <a:off x="1848465" y="697073"/>
            <a:ext cx="2788919" cy="461665"/>
          </a:xfrm>
          <a:prstGeom prst="rect">
            <a:avLst/>
          </a:prstGeom>
          <a:noFill/>
        </p:spPr>
        <p:txBody>
          <a:bodyPr wrap="square" rtlCol="0">
            <a:spAutoFit/>
          </a:bodyPr>
          <a:lstStyle/>
          <a:p>
            <a:r>
              <a:rPr lang="en-CA" sz="2400" b="1" cap="small" spc="25" dirty="0">
                <a:solidFill>
                  <a:srgbClr val="4472C4"/>
                </a:solidFill>
                <a:latin typeface="Calibri" panose="020F0502020204030204" pitchFamily="34" charset="0"/>
                <a:ea typeface="Calibri" panose="020F0502020204030204" pitchFamily="34" charset="0"/>
                <a:cs typeface="Times New Roman" panose="02020603050405020304" pitchFamily="18" charset="0"/>
              </a:rPr>
              <a:t>Features correlation</a:t>
            </a:r>
          </a:p>
        </p:txBody>
      </p:sp>
      <p:sp>
        <p:nvSpPr>
          <p:cNvPr id="8" name="TextBox 7">
            <a:extLst>
              <a:ext uri="{FF2B5EF4-FFF2-40B4-BE49-F238E27FC236}">
                <a16:creationId xmlns:a16="http://schemas.microsoft.com/office/drawing/2014/main" id="{C62B1AC4-3683-6E68-790D-074452F9A91D}"/>
              </a:ext>
            </a:extLst>
          </p:cNvPr>
          <p:cNvSpPr txBox="1"/>
          <p:nvPr/>
        </p:nvSpPr>
        <p:spPr>
          <a:xfrm>
            <a:off x="7554618" y="790479"/>
            <a:ext cx="2788919" cy="461665"/>
          </a:xfrm>
          <a:prstGeom prst="rect">
            <a:avLst/>
          </a:prstGeom>
          <a:noFill/>
        </p:spPr>
        <p:txBody>
          <a:bodyPr wrap="square" rtlCol="0">
            <a:spAutoFit/>
          </a:bodyPr>
          <a:lstStyle/>
          <a:p>
            <a:r>
              <a:rPr lang="en-CA" sz="2400" b="1" cap="small" spc="25" dirty="0">
                <a:solidFill>
                  <a:srgbClr val="4472C4"/>
                </a:solidFill>
                <a:latin typeface="Calibri" panose="020F0502020204030204" pitchFamily="34" charset="0"/>
                <a:ea typeface="Calibri" panose="020F0502020204030204" pitchFamily="34" charset="0"/>
                <a:cs typeface="Times New Roman" panose="02020603050405020304" pitchFamily="18" charset="0"/>
              </a:rPr>
              <a:t>Music Over Time</a:t>
            </a:r>
          </a:p>
        </p:txBody>
      </p:sp>
    </p:spTree>
    <p:extLst>
      <p:ext uri="{BB962C8B-B14F-4D97-AF65-F5344CB8AC3E}">
        <p14:creationId xmlns:p14="http://schemas.microsoft.com/office/powerpoint/2010/main" val="896277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 histogram&#10;&#10;Description automatically generated">
            <a:extLst>
              <a:ext uri="{FF2B5EF4-FFF2-40B4-BE49-F238E27FC236}">
                <a16:creationId xmlns:a16="http://schemas.microsoft.com/office/drawing/2014/main" id="{5704364C-BC91-5F74-C971-DCFE7B83C33A}"/>
              </a:ext>
            </a:extLst>
          </p:cNvPr>
          <p:cNvPicPr>
            <a:picLocks noChangeAspect="1"/>
          </p:cNvPicPr>
          <p:nvPr/>
        </p:nvPicPr>
        <p:blipFill>
          <a:blip r:embed="rId2"/>
          <a:stretch>
            <a:fillRect/>
          </a:stretch>
        </p:blipFill>
        <p:spPr>
          <a:xfrm>
            <a:off x="327536" y="1792605"/>
            <a:ext cx="6013629" cy="3272790"/>
          </a:xfrm>
          <a:prstGeom prst="rect">
            <a:avLst/>
          </a:prstGeom>
          <a:ln>
            <a:solidFill>
              <a:schemeClr val="accent1"/>
            </a:solidFill>
          </a:ln>
        </p:spPr>
      </p:pic>
      <p:pic>
        <p:nvPicPr>
          <p:cNvPr id="6" name="Picture 5" descr="Chart, bar chart&#10;&#10;Description automatically generated">
            <a:extLst>
              <a:ext uri="{FF2B5EF4-FFF2-40B4-BE49-F238E27FC236}">
                <a16:creationId xmlns:a16="http://schemas.microsoft.com/office/drawing/2014/main" id="{ED666733-3752-F298-6BA4-A265EC0BD2DE}"/>
              </a:ext>
            </a:extLst>
          </p:cNvPr>
          <p:cNvPicPr>
            <a:picLocks noChangeAspect="1"/>
          </p:cNvPicPr>
          <p:nvPr/>
        </p:nvPicPr>
        <p:blipFill>
          <a:blip r:embed="rId3"/>
          <a:stretch>
            <a:fillRect/>
          </a:stretch>
        </p:blipFill>
        <p:spPr>
          <a:xfrm>
            <a:off x="6270392" y="1792605"/>
            <a:ext cx="5921608" cy="3272790"/>
          </a:xfrm>
          <a:prstGeom prst="rect">
            <a:avLst/>
          </a:prstGeom>
          <a:ln>
            <a:solidFill>
              <a:schemeClr val="accent1"/>
            </a:solidFill>
          </a:ln>
        </p:spPr>
      </p:pic>
      <p:sp>
        <p:nvSpPr>
          <p:cNvPr id="9" name="TextBox 8">
            <a:extLst>
              <a:ext uri="{FF2B5EF4-FFF2-40B4-BE49-F238E27FC236}">
                <a16:creationId xmlns:a16="http://schemas.microsoft.com/office/drawing/2014/main" id="{2ED6B7C5-5798-CA8D-C648-6FB0693F5D03}"/>
              </a:ext>
            </a:extLst>
          </p:cNvPr>
          <p:cNvSpPr txBox="1"/>
          <p:nvPr/>
        </p:nvSpPr>
        <p:spPr>
          <a:xfrm>
            <a:off x="1848465" y="697073"/>
            <a:ext cx="6666270" cy="461665"/>
          </a:xfrm>
          <a:prstGeom prst="rect">
            <a:avLst/>
          </a:prstGeom>
          <a:noFill/>
        </p:spPr>
        <p:txBody>
          <a:bodyPr wrap="square" rtlCol="0">
            <a:spAutoFit/>
          </a:bodyPr>
          <a:lstStyle/>
          <a:p>
            <a:r>
              <a:rPr lang="en-CA" sz="2400" b="1" cap="small" spc="25" dirty="0">
                <a:solidFill>
                  <a:srgbClr val="4472C4"/>
                </a:solidFill>
                <a:latin typeface="Calibri" panose="020F0502020204030204" pitchFamily="34" charset="0"/>
                <a:ea typeface="Calibri" panose="020F0502020204030204" pitchFamily="34" charset="0"/>
                <a:cs typeface="Times New Roman" panose="02020603050405020304" pitchFamily="18" charset="0"/>
              </a:rPr>
              <a:t>Understanding the Dataset</a:t>
            </a:r>
          </a:p>
        </p:txBody>
      </p:sp>
    </p:spTree>
    <p:extLst>
      <p:ext uri="{BB962C8B-B14F-4D97-AF65-F5344CB8AC3E}">
        <p14:creationId xmlns:p14="http://schemas.microsoft.com/office/powerpoint/2010/main" val="2982641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A963-4122-FC8A-466E-4FED94F9E2F0}"/>
              </a:ext>
            </a:extLst>
          </p:cNvPr>
          <p:cNvSpPr>
            <a:spLocks noGrp="1"/>
          </p:cNvSpPr>
          <p:nvPr>
            <p:ph type="title"/>
          </p:nvPr>
        </p:nvSpPr>
        <p:spPr>
          <a:xfrm>
            <a:off x="1681316" y="722259"/>
            <a:ext cx="9018011" cy="536096"/>
          </a:xfrm>
        </p:spPr>
        <p:txBody>
          <a:bodyPr>
            <a:normAutofit/>
          </a:bodyPr>
          <a:lstStyle/>
          <a:p>
            <a:r>
              <a:rPr lang="en-CA" sz="2400" b="1" cap="small" spc="25"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Clustering Genres With K-means</a:t>
            </a:r>
            <a:endParaRPr lang="en-CA" sz="4400" dirty="0"/>
          </a:p>
        </p:txBody>
      </p:sp>
      <p:sp>
        <p:nvSpPr>
          <p:cNvPr id="3" name="Content Placeholder 2">
            <a:extLst>
              <a:ext uri="{FF2B5EF4-FFF2-40B4-BE49-F238E27FC236}">
                <a16:creationId xmlns:a16="http://schemas.microsoft.com/office/drawing/2014/main" id="{E3CC7E3D-AA5A-86DE-2BC5-B4C8502C7ACD}"/>
              </a:ext>
            </a:extLst>
          </p:cNvPr>
          <p:cNvSpPr>
            <a:spLocks noGrp="1"/>
          </p:cNvSpPr>
          <p:nvPr>
            <p:ph idx="1"/>
          </p:nvPr>
        </p:nvSpPr>
        <p:spPr>
          <a:xfrm>
            <a:off x="119907" y="1465005"/>
            <a:ext cx="11936394" cy="5230763"/>
          </a:xfrm>
        </p:spPr>
        <p:txBody>
          <a:bodyPr>
            <a:normAutofit/>
          </a:bodyPr>
          <a:lstStyle/>
          <a:p>
            <a:r>
              <a:rPr lang="en-CA" sz="2000" dirty="0">
                <a:effectLst/>
                <a:latin typeface="Calibri" panose="020F0502020204030204" pitchFamily="34" charset="0"/>
                <a:ea typeface="Calibri" panose="020F0502020204030204" pitchFamily="34" charset="0"/>
                <a:cs typeface="Times New Roman" panose="02020603050405020304" pitchFamily="18" charset="0"/>
              </a:rPr>
              <a:t>Elbow Method is used to identify number of clusters then K-means clustering algorithm to divide the genres in the dataset. Here, K was identified as 10 to run K –means</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sz="2000" dirty="0"/>
          </a:p>
        </p:txBody>
      </p:sp>
      <p:pic>
        <p:nvPicPr>
          <p:cNvPr id="4" name="Picture 3" descr="Chart, line chart&#10;&#10;Description automatically generated">
            <a:extLst>
              <a:ext uri="{FF2B5EF4-FFF2-40B4-BE49-F238E27FC236}">
                <a16:creationId xmlns:a16="http://schemas.microsoft.com/office/drawing/2014/main" id="{F88A3E1E-C202-EEDD-7AC9-C175A83D0C06}"/>
              </a:ext>
            </a:extLst>
          </p:cNvPr>
          <p:cNvPicPr>
            <a:picLocks noChangeAspect="1"/>
          </p:cNvPicPr>
          <p:nvPr/>
        </p:nvPicPr>
        <p:blipFill>
          <a:blip r:embed="rId2"/>
          <a:stretch>
            <a:fillRect/>
          </a:stretch>
        </p:blipFill>
        <p:spPr>
          <a:xfrm>
            <a:off x="119906" y="2561128"/>
            <a:ext cx="5992794" cy="3426717"/>
          </a:xfrm>
          <a:prstGeom prst="rect">
            <a:avLst/>
          </a:prstGeom>
          <a:ln>
            <a:solidFill>
              <a:schemeClr val="accent1"/>
            </a:solidFill>
          </a:ln>
        </p:spPr>
      </p:pic>
      <p:pic>
        <p:nvPicPr>
          <p:cNvPr id="5" name="Picture 4" descr="Chart, scatter chart&#10;&#10;Description automatically generated">
            <a:extLst>
              <a:ext uri="{FF2B5EF4-FFF2-40B4-BE49-F238E27FC236}">
                <a16:creationId xmlns:a16="http://schemas.microsoft.com/office/drawing/2014/main" id="{C06D829D-F630-EBC1-54D8-9229679C00CA}"/>
              </a:ext>
            </a:extLst>
          </p:cNvPr>
          <p:cNvPicPr>
            <a:picLocks noChangeAspect="1"/>
          </p:cNvPicPr>
          <p:nvPr/>
        </p:nvPicPr>
        <p:blipFill>
          <a:blip r:embed="rId3"/>
          <a:stretch>
            <a:fillRect/>
          </a:stretch>
        </p:blipFill>
        <p:spPr>
          <a:xfrm>
            <a:off x="6211956" y="2561128"/>
            <a:ext cx="6018115" cy="3495543"/>
          </a:xfrm>
          <a:prstGeom prst="rect">
            <a:avLst/>
          </a:prstGeom>
          <a:ln>
            <a:solidFill>
              <a:schemeClr val="accent1"/>
            </a:solidFill>
          </a:ln>
        </p:spPr>
      </p:pic>
    </p:spTree>
    <p:extLst>
      <p:ext uri="{BB962C8B-B14F-4D97-AF65-F5344CB8AC3E}">
        <p14:creationId xmlns:p14="http://schemas.microsoft.com/office/powerpoint/2010/main" val="82737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A963-4122-FC8A-466E-4FED94F9E2F0}"/>
              </a:ext>
            </a:extLst>
          </p:cNvPr>
          <p:cNvSpPr>
            <a:spLocks noGrp="1"/>
          </p:cNvSpPr>
          <p:nvPr>
            <p:ph type="title"/>
          </p:nvPr>
        </p:nvSpPr>
        <p:spPr>
          <a:xfrm>
            <a:off x="1586994" y="732265"/>
            <a:ext cx="9018011" cy="536096"/>
          </a:xfrm>
        </p:spPr>
        <p:txBody>
          <a:bodyPr>
            <a:normAutofit/>
          </a:bodyPr>
          <a:lstStyle/>
          <a:p>
            <a:r>
              <a:rPr lang="en-CA" sz="2400" b="1" cap="small" spc="25"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Clustering Songs With K-means</a:t>
            </a:r>
            <a:endParaRPr lang="en-CA" sz="4400" dirty="0"/>
          </a:p>
        </p:txBody>
      </p:sp>
      <p:sp>
        <p:nvSpPr>
          <p:cNvPr id="3" name="Content Placeholder 2">
            <a:extLst>
              <a:ext uri="{FF2B5EF4-FFF2-40B4-BE49-F238E27FC236}">
                <a16:creationId xmlns:a16="http://schemas.microsoft.com/office/drawing/2014/main" id="{E3CC7E3D-AA5A-86DE-2BC5-B4C8502C7ACD}"/>
              </a:ext>
            </a:extLst>
          </p:cNvPr>
          <p:cNvSpPr>
            <a:spLocks noGrp="1"/>
          </p:cNvSpPr>
          <p:nvPr>
            <p:ph idx="1"/>
          </p:nvPr>
        </p:nvSpPr>
        <p:spPr>
          <a:xfrm>
            <a:off x="176981" y="1268361"/>
            <a:ext cx="11879320" cy="5427407"/>
          </a:xfrm>
        </p:spPr>
        <p:txBody>
          <a:bodyPr>
            <a:normAutofit/>
          </a:bodyPr>
          <a:lstStyle/>
          <a:p>
            <a:r>
              <a:rPr lang="en-CA" sz="2000" dirty="0">
                <a:effectLst/>
                <a:latin typeface="Calibri" panose="020F0502020204030204" pitchFamily="34" charset="0"/>
                <a:ea typeface="Calibri" panose="020F0502020204030204" pitchFamily="34" charset="0"/>
                <a:cs typeface="Times New Roman" panose="02020603050405020304" pitchFamily="18" charset="0"/>
              </a:rPr>
              <a:t>Elbow Method is used to identify number of clusters then K-means clustering algorithm to divide the songs in the dataset. Here, K was identified as 20 to run K –means.</a:t>
            </a:r>
          </a:p>
          <a:p>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sz="2000" dirty="0"/>
          </a:p>
        </p:txBody>
      </p:sp>
      <p:pic>
        <p:nvPicPr>
          <p:cNvPr id="6" name="Picture 5" descr="Chart, scatter chart&#10;&#10;Description automatically generated">
            <a:extLst>
              <a:ext uri="{FF2B5EF4-FFF2-40B4-BE49-F238E27FC236}">
                <a16:creationId xmlns:a16="http://schemas.microsoft.com/office/drawing/2014/main" id="{5015F400-8B37-8E0F-86F5-ED9191B5095F}"/>
              </a:ext>
            </a:extLst>
          </p:cNvPr>
          <p:cNvPicPr>
            <a:picLocks noChangeAspect="1"/>
          </p:cNvPicPr>
          <p:nvPr/>
        </p:nvPicPr>
        <p:blipFill>
          <a:blip r:embed="rId2"/>
          <a:stretch>
            <a:fillRect/>
          </a:stretch>
        </p:blipFill>
        <p:spPr>
          <a:xfrm>
            <a:off x="6175326" y="2315497"/>
            <a:ext cx="5947194" cy="3274142"/>
          </a:xfrm>
          <a:prstGeom prst="rect">
            <a:avLst/>
          </a:prstGeom>
          <a:ln>
            <a:solidFill>
              <a:schemeClr val="accent1"/>
            </a:solidFill>
          </a:ln>
        </p:spPr>
      </p:pic>
      <p:pic>
        <p:nvPicPr>
          <p:cNvPr id="8" name="Picture 7">
            <a:extLst>
              <a:ext uri="{FF2B5EF4-FFF2-40B4-BE49-F238E27FC236}">
                <a16:creationId xmlns:a16="http://schemas.microsoft.com/office/drawing/2014/main" id="{F378B519-0F27-0912-204A-EECE75C22982}"/>
              </a:ext>
            </a:extLst>
          </p:cNvPr>
          <p:cNvPicPr>
            <a:picLocks noChangeAspect="1"/>
          </p:cNvPicPr>
          <p:nvPr/>
        </p:nvPicPr>
        <p:blipFill>
          <a:blip r:embed="rId3"/>
          <a:stretch>
            <a:fillRect/>
          </a:stretch>
        </p:blipFill>
        <p:spPr>
          <a:xfrm>
            <a:off x="176981" y="2408903"/>
            <a:ext cx="5947194" cy="3180736"/>
          </a:xfrm>
          <a:prstGeom prst="rect">
            <a:avLst/>
          </a:prstGeom>
          <a:ln>
            <a:solidFill>
              <a:schemeClr val="accent1"/>
            </a:solidFill>
          </a:ln>
        </p:spPr>
      </p:pic>
    </p:spTree>
    <p:extLst>
      <p:ext uri="{BB962C8B-B14F-4D97-AF65-F5344CB8AC3E}">
        <p14:creationId xmlns:p14="http://schemas.microsoft.com/office/powerpoint/2010/main" val="148080905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137</TotalTime>
  <Words>954</Words>
  <Application>Microsoft Office PowerPoint</Application>
  <PresentationFormat>Widescreen</PresentationFormat>
  <Paragraphs>55</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Wisp</vt:lpstr>
      <vt:lpstr> MUSIC RECOMMENDATION SYSTEM USING K-MEANS</vt:lpstr>
      <vt:lpstr>PowerPoint Presentation</vt:lpstr>
      <vt:lpstr>PowerPoint Presentation</vt:lpstr>
      <vt:lpstr>PowerPoint Presentation</vt:lpstr>
      <vt:lpstr>PowerPoint Presentation</vt:lpstr>
      <vt:lpstr>PowerPoint Presentation</vt:lpstr>
      <vt:lpstr>PowerPoint Presentation</vt:lpstr>
      <vt:lpstr>Clustering Genres With K-means</vt:lpstr>
      <vt:lpstr>Clustering Songs With K-means</vt:lpstr>
      <vt:lpstr>PowerPoint Presentation</vt:lpstr>
      <vt:lpstr>Reinforcement Learning Based Playlist Recommendation Model </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MUSIC RECOMMENDATION SYSTEM USING K-MEANS</dc:title>
  <dc:creator>Priyanka Awasthi</dc:creator>
  <cp:lastModifiedBy>Priyanka Awasthi</cp:lastModifiedBy>
  <cp:revision>19</cp:revision>
  <dcterms:created xsi:type="dcterms:W3CDTF">2022-12-12T21:34:43Z</dcterms:created>
  <dcterms:modified xsi:type="dcterms:W3CDTF">2022-12-13T00:07:31Z</dcterms:modified>
</cp:coreProperties>
</file>